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0"/>
  </p:notesMasterIdLst>
  <p:sldIdLst>
    <p:sldId id="257" r:id="rId2"/>
    <p:sldId id="259" r:id="rId3"/>
    <p:sldId id="267" r:id="rId4"/>
    <p:sldId id="271" r:id="rId5"/>
    <p:sldId id="272" r:id="rId6"/>
    <p:sldId id="279" r:id="rId7"/>
    <p:sldId id="263" r:id="rId8"/>
    <p:sldId id="262" r:id="rId9"/>
    <p:sldId id="269" r:id="rId10"/>
    <p:sldId id="268" r:id="rId11"/>
    <p:sldId id="270" r:id="rId12"/>
    <p:sldId id="282" r:id="rId13"/>
    <p:sldId id="280" r:id="rId14"/>
    <p:sldId id="281" r:id="rId15"/>
    <p:sldId id="275" r:id="rId16"/>
    <p:sldId id="277" r:id="rId17"/>
    <p:sldId id="276" r:id="rId18"/>
    <p:sldId id="283" r:id="rId19"/>
  </p:sldIdLst>
  <p:sldSz cx="9144000" cy="6858000" type="screen4x3"/>
  <p:notesSz cx="6858000" cy="9144000"/>
  <p:defaultTextStyle>
    <a:defPPr>
      <a:defRPr lang="en-GB"/>
    </a:defPPr>
    <a:lvl1pPr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EE0DB30-E347-F441-AF02-9DE71AB320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15418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dirty="0" smtClean="0"/>
              <a:t>There are many ways that we disseminate our warnings and forecasts in the UK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1228A5-1484-4025-B044-C3F99795FD5D}" type="slidenum">
              <a:rPr lang="en-GB" smtClean="0"/>
              <a:pPr/>
              <a:t>5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(On YouTube we have 8,500 subscribers and 2.1</a:t>
            </a:r>
            <a:r>
              <a:rPr lang="en-GB" baseline="0" dirty="0" smtClean="0"/>
              <a:t> million  views)</a:t>
            </a:r>
          </a:p>
          <a:p>
            <a:r>
              <a:rPr lang="en-GB" baseline="0" dirty="0" smtClean="0"/>
              <a:t>(On Google+ we have 111,000 views)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44C732-4B24-4715-9652-1D857A2E8128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(On YouTube we have 8,500 subscribers and 2.1</a:t>
            </a:r>
            <a:r>
              <a:rPr lang="en-GB" baseline="0" dirty="0" smtClean="0"/>
              <a:t> million  views)</a:t>
            </a:r>
          </a:p>
          <a:p>
            <a:r>
              <a:rPr lang="en-GB" baseline="0" dirty="0" smtClean="0"/>
              <a:t>(On Google+ we have 111,000 views)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44C732-4B24-4715-9652-1D857A2E8128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(On YouTube we have 8,500 subscribers and 2.1</a:t>
            </a:r>
            <a:r>
              <a:rPr lang="en-GB" baseline="0" dirty="0" smtClean="0"/>
              <a:t> million  views)</a:t>
            </a:r>
          </a:p>
          <a:p>
            <a:r>
              <a:rPr lang="en-GB" baseline="0" dirty="0" smtClean="0"/>
              <a:t>(On Google+ we have 111,000 views)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44C732-4B24-4715-9652-1D857A2E8128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0DB30-E347-F441-AF02-9DE71AB320F0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607694"/>
            <a:ext cx="6912768" cy="905711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Title of presentation</a:t>
            </a:r>
            <a:endParaRPr 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12768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877" y="1963014"/>
            <a:ext cx="6840612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="" xmlns:p14="http://schemas.microsoft.com/office/powerpoint/2010/main" val="23773238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349250"/>
            <a:ext cx="69723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4500" y="1774825"/>
            <a:ext cx="34099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850" y="1774825"/>
            <a:ext cx="34099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349250"/>
            <a:ext cx="69723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0" y="1774825"/>
            <a:ext cx="69723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12768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title slide 1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12768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876" y="1963014"/>
            <a:ext cx="6912629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="" xmlns:p14="http://schemas.microsoft.com/office/powerpoint/2010/main" val="18419682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3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840760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title slide 2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840760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877" y="1963014"/>
            <a:ext cx="6840612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="" xmlns:p14="http://schemas.microsoft.com/office/powerpoint/2010/main" val="40248763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slide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574864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content slide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504321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4005064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divider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51520" y="4967496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186805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1916832"/>
            <a:ext cx="4968552" cy="1152128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Questions</a:t>
            </a:r>
            <a:br>
              <a:rPr lang="en-GB" dirty="0" smtClean="0"/>
            </a:br>
            <a:r>
              <a:rPr lang="en-GB" dirty="0" smtClean="0"/>
              <a:t>and answers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035303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3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1878347"/>
            <a:ext cx="4968552" cy="1656184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Questions </a:t>
            </a:r>
            <a:br>
              <a:rPr lang="en-GB" dirty="0" smtClean="0"/>
            </a:br>
            <a:r>
              <a:rPr lang="en-GB" dirty="0" smtClean="0"/>
              <a:t>and answers (alternative)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394425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349250"/>
            <a:ext cx="69723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4500" y="1774825"/>
            <a:ext cx="340995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76850" y="1774825"/>
            <a:ext cx="340995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76850" y="4113213"/>
            <a:ext cx="340995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n w="101600" cmpd="sng">
                <a:solidFill>
                  <a:schemeClr val="tx1"/>
                </a:solidFill>
              </a:ln>
            </a:endParaRPr>
          </a:p>
        </p:txBody>
      </p:sp>
      <p:pic>
        <p:nvPicPr>
          <p:cNvPr id="1027" name="Picture 2" descr="MO_RGB_transpbackg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38113"/>
            <a:ext cx="15748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175" r:id="rId1"/>
    <p:sldLayoutId id="2147484174" r:id="rId2"/>
    <p:sldLayoutId id="2147484176" r:id="rId3"/>
    <p:sldLayoutId id="2147484173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9pPr>
    </p:titleStyle>
    <p:bodyStyle>
      <a:lvl1pPr marL="261938" indent="-261938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4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623888" indent="-1825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2pPr>
      <a:lvl3pPr marL="987425" indent="-184150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3pPr>
      <a:lvl4pPr marL="1349375" indent="-1825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4pPr>
      <a:lvl5pPr marL="16986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5pPr>
      <a:lvl6pPr marL="21558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6pPr>
      <a:lvl7pPr marL="26130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7pPr>
      <a:lvl8pPr marL="30702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8pPr>
      <a:lvl9pPr marL="35274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wmf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Dissemination of Warnings and Forecasts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123728" y="1541182"/>
            <a:ext cx="6912768" cy="504056"/>
          </a:xfrm>
        </p:spPr>
        <p:txBody>
          <a:bodyPr/>
          <a:lstStyle/>
          <a:p>
            <a:r>
              <a:rPr lang="en-US" sz="1600" dirty="0" smtClean="0"/>
              <a:t>African Regional Training on Severe Weather Forecasting and Warning Service – Workshop on Public Weather Services</a:t>
            </a:r>
            <a:endParaRPr lang="en-US" sz="1600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23877" y="2132856"/>
            <a:ext cx="6840612" cy="360040"/>
          </a:xfrm>
        </p:spPr>
        <p:txBody>
          <a:bodyPr/>
          <a:lstStyle/>
          <a:p>
            <a:r>
              <a:rPr lang="en-US" dirty="0" smtClean="0"/>
              <a:t>Pretoria, 16</a:t>
            </a:r>
            <a:r>
              <a:rPr lang="en-US" baseline="30000" dirty="0" smtClean="0"/>
              <a:t>th</a:t>
            </a:r>
            <a:r>
              <a:rPr lang="en-US" dirty="0" smtClean="0"/>
              <a:t> -20</a:t>
            </a:r>
            <a:r>
              <a:rPr lang="en-US" baseline="30000" dirty="0" smtClean="0"/>
              <a:t>th</a:t>
            </a:r>
            <a:r>
              <a:rPr lang="en-US" dirty="0" smtClean="0"/>
              <a:t> November 2015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40833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2195736" y="1772816"/>
            <a:ext cx="6840760" cy="47551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 smtClean="0">
                <a:solidFill>
                  <a:schemeClr val="bg2"/>
                </a:solidFill>
              </a:rPr>
              <a:t>Advantages of Social Media?</a:t>
            </a:r>
            <a:endParaRPr lang="en-GB" sz="2000" b="1" dirty="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</a:pPr>
            <a:r>
              <a:rPr lang="en-GB" sz="1800" dirty="0" smtClean="0">
                <a:solidFill>
                  <a:schemeClr val="bg2"/>
                </a:solidFill>
              </a:rPr>
              <a:t>Communication of message is fast</a:t>
            </a:r>
          </a:p>
          <a:p>
            <a:pPr>
              <a:spcBef>
                <a:spcPct val="50000"/>
              </a:spcBef>
            </a:pPr>
            <a:r>
              <a:rPr lang="en-GB" sz="1800" dirty="0" smtClean="0">
                <a:solidFill>
                  <a:schemeClr val="bg2"/>
                </a:solidFill>
              </a:rPr>
              <a:t>The message can reach a huge number of people, especially if your messages are re-tweeted/liked by partners and others.</a:t>
            </a:r>
          </a:p>
          <a:p>
            <a:pPr>
              <a:spcBef>
                <a:spcPct val="50000"/>
              </a:spcBef>
            </a:pPr>
            <a:endParaRPr lang="en-GB" sz="1800" dirty="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</a:pPr>
            <a:r>
              <a:rPr lang="en-GB" sz="2000" b="1" dirty="0" smtClean="0">
                <a:solidFill>
                  <a:schemeClr val="bg2"/>
                </a:solidFill>
              </a:rPr>
              <a:t>Some of the problems with Social Media?</a:t>
            </a:r>
            <a:endParaRPr lang="en-GB" sz="2000" b="1" dirty="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</a:pPr>
            <a:r>
              <a:rPr lang="en-GB" sz="1800" dirty="0" smtClean="0">
                <a:solidFill>
                  <a:schemeClr val="bg2"/>
                </a:solidFill>
              </a:rPr>
              <a:t>Can be resource intensive. Those who put enquiries into your organisation via Twitter expect a quick response – whatever the time of day.</a:t>
            </a:r>
          </a:p>
          <a:p>
            <a:pPr>
              <a:spcBef>
                <a:spcPct val="50000"/>
              </a:spcBef>
            </a:pPr>
            <a:r>
              <a:rPr lang="en-GB" sz="1800" dirty="0" smtClean="0">
                <a:solidFill>
                  <a:schemeClr val="bg2"/>
                </a:solidFill>
              </a:rPr>
              <a:t>Twitter -- limitation to size of message (140 characters)</a:t>
            </a:r>
          </a:p>
          <a:p>
            <a:pPr>
              <a:spcBef>
                <a:spcPct val="50000"/>
              </a:spcBef>
            </a:pPr>
            <a:r>
              <a:rPr lang="en-GB" sz="1800" dirty="0" smtClean="0">
                <a:solidFill>
                  <a:schemeClr val="bg2"/>
                </a:solidFill>
              </a:rPr>
              <a:t>Remember to check that you are using the right account!</a:t>
            </a:r>
          </a:p>
          <a:p>
            <a:pPr>
              <a:spcBef>
                <a:spcPct val="50000"/>
              </a:spcBef>
            </a:pPr>
            <a:endParaRPr lang="en-GB" sz="1800" dirty="0" smtClean="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</a:pPr>
            <a:r>
              <a:rPr lang="en-GB" sz="2000" b="1" dirty="0" smtClean="0">
                <a:solidFill>
                  <a:schemeClr val="bg2"/>
                </a:solidFill>
              </a:rPr>
              <a:t>Develop a clear social media strategy to guide staff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i="1" dirty="0" smtClean="0"/>
              <a:t>https://www.</a:t>
            </a:r>
            <a:r>
              <a:rPr lang="en-GB" sz="1600" b="1" i="1" dirty="0" smtClean="0"/>
              <a:t>wmo</a:t>
            </a:r>
            <a:r>
              <a:rPr lang="en-GB" sz="1600" i="1" dirty="0" smtClean="0"/>
              <a:t>.int/pages/.../1086_PWS-24_NMHSs_report_en.pdf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64196" y="349250"/>
            <a:ext cx="6972300" cy="1371600"/>
          </a:xfrm>
        </p:spPr>
        <p:txBody>
          <a:bodyPr/>
          <a:lstStyle/>
          <a:p>
            <a:r>
              <a:rPr lang="en-GB" dirty="0" smtClean="0"/>
              <a:t>Social Media</a:t>
            </a:r>
            <a:endParaRPr lang="en-GB" dirty="0"/>
          </a:p>
        </p:txBody>
      </p:sp>
      <p:pic>
        <p:nvPicPr>
          <p:cNvPr id="9" name="Picture 6" descr="Facebook-Icon-black-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32656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New-Twitter-Logo-black-background-185x18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3163" y="0"/>
            <a:ext cx="1620837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2195736" y="1772816"/>
            <a:ext cx="6840760" cy="46782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 smtClean="0">
                <a:solidFill>
                  <a:schemeClr val="bg2"/>
                </a:solidFill>
              </a:rPr>
              <a:t>Using Social Media – some guidelines</a:t>
            </a:r>
          </a:p>
          <a:p>
            <a:pPr lvl="1">
              <a:spcBef>
                <a:spcPct val="50000"/>
              </a:spcBef>
            </a:pPr>
            <a:r>
              <a:rPr lang="en-GB" sz="2000" dirty="0" smtClean="0">
                <a:solidFill>
                  <a:schemeClr val="bg2"/>
                </a:solidFill>
              </a:rPr>
              <a:t>Establish clear protocols.  Information should be consistent with your organisation’s policies.</a:t>
            </a:r>
          </a:p>
          <a:p>
            <a:pPr lvl="1">
              <a:spcBef>
                <a:spcPct val="50000"/>
              </a:spcBef>
            </a:pPr>
            <a:r>
              <a:rPr lang="en-GB" sz="2000" dirty="0" smtClean="0">
                <a:solidFill>
                  <a:schemeClr val="bg2"/>
                </a:solidFill>
              </a:rPr>
              <a:t>Identify yourself as part of the organisation. Build a relationship with the audience.</a:t>
            </a:r>
          </a:p>
          <a:p>
            <a:pPr lvl="1">
              <a:spcBef>
                <a:spcPct val="50000"/>
              </a:spcBef>
            </a:pPr>
            <a:r>
              <a:rPr lang="en-GB" sz="2000" dirty="0" smtClean="0">
                <a:solidFill>
                  <a:schemeClr val="bg2"/>
                </a:solidFill>
              </a:rPr>
              <a:t>Remember the audience will consist of users with a wide variety of interests and attitudes. Be careful when framing messages so that the discussion is inclusive.</a:t>
            </a:r>
          </a:p>
          <a:p>
            <a:pPr lvl="1">
              <a:spcBef>
                <a:spcPct val="50000"/>
              </a:spcBef>
            </a:pPr>
            <a:r>
              <a:rPr lang="en-GB" sz="2000" dirty="0" smtClean="0">
                <a:solidFill>
                  <a:schemeClr val="bg2"/>
                </a:solidFill>
              </a:rPr>
              <a:t>Focus on positive messages and avoid comments that have the potential to offend or inflame.</a:t>
            </a:r>
          </a:p>
          <a:p>
            <a:pPr lvl="1">
              <a:spcBef>
                <a:spcPct val="50000"/>
              </a:spcBef>
            </a:pPr>
            <a:r>
              <a:rPr lang="en-GB" sz="2000" dirty="0" smtClean="0">
                <a:solidFill>
                  <a:schemeClr val="bg2"/>
                </a:solidFill>
              </a:rPr>
              <a:t>Make sure to address questions and concerns that are raised by participants. </a:t>
            </a:r>
          </a:p>
          <a:p>
            <a:pPr lvl="1">
              <a:spcBef>
                <a:spcPct val="50000"/>
              </a:spcBef>
            </a:pPr>
            <a:r>
              <a:rPr lang="en-GB" sz="2000" dirty="0" smtClean="0">
                <a:solidFill>
                  <a:schemeClr val="bg2"/>
                </a:solidFill>
              </a:rPr>
              <a:t>Provide useful information.</a:t>
            </a:r>
            <a:endParaRPr lang="en-GB" sz="2000" b="1" dirty="0" smtClean="0">
              <a:solidFill>
                <a:schemeClr val="bg2"/>
              </a:solidFill>
            </a:endParaRPr>
          </a:p>
          <a:p>
            <a:endParaRPr lang="en-GB" sz="2000" b="1" dirty="0" smtClean="0">
              <a:solidFill>
                <a:schemeClr val="bg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64196" y="349250"/>
            <a:ext cx="6972300" cy="1371600"/>
          </a:xfrm>
        </p:spPr>
        <p:txBody>
          <a:bodyPr/>
          <a:lstStyle/>
          <a:p>
            <a:r>
              <a:rPr lang="en-GB" dirty="0" smtClean="0"/>
              <a:t>Social Media</a:t>
            </a:r>
            <a:endParaRPr lang="en-GB" dirty="0"/>
          </a:p>
        </p:txBody>
      </p:sp>
      <p:pic>
        <p:nvPicPr>
          <p:cNvPr id="9" name="Picture 6" descr="Facebook-Icon-black-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32656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New-Twitter-Logo-black-background-185x18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3163" y="0"/>
            <a:ext cx="1620837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76672"/>
            <a:ext cx="2055088" cy="95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340768"/>
            <a:ext cx="382901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156176" y="1268760"/>
            <a:ext cx="2736304" cy="45243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chemeClr val="bg2"/>
                </a:solidFill>
              </a:rPr>
              <a:t>What is </a:t>
            </a:r>
            <a:r>
              <a:rPr lang="en-GB" sz="2000" b="1" dirty="0" smtClean="0">
                <a:solidFill>
                  <a:schemeClr val="bg2"/>
                </a:solidFill>
              </a:rPr>
              <a:t>YouTube?</a:t>
            </a:r>
            <a:endParaRPr lang="en-GB" sz="2000" b="1" dirty="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chemeClr val="bg2"/>
                </a:solidFill>
              </a:rPr>
              <a:t>A website to which anybody can upload video clips</a:t>
            </a:r>
          </a:p>
          <a:p>
            <a:pPr>
              <a:spcBef>
                <a:spcPct val="50000"/>
              </a:spcBef>
            </a:pPr>
            <a:endParaRPr lang="en-GB" sz="2000" dirty="0" smtClean="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</a:pPr>
            <a:r>
              <a:rPr lang="en-GB" sz="2000" b="1" dirty="0" smtClean="0">
                <a:solidFill>
                  <a:schemeClr val="bg2"/>
                </a:solidFill>
              </a:rPr>
              <a:t>What are we doing on YouTube?</a:t>
            </a:r>
          </a:p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chemeClr val="bg2"/>
                </a:solidFill>
              </a:rPr>
              <a:t>We post videos explaining the latest weather, other weather phenomena in the news e.g. El Nino, etc.</a:t>
            </a:r>
          </a:p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chemeClr val="bg2"/>
                </a:solidFill>
              </a:rPr>
              <a:t>An education tool.</a:t>
            </a:r>
            <a:endParaRPr lang="en-GB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>
          <a:xfrm>
            <a:off x="2064196" y="349250"/>
            <a:ext cx="6972300" cy="1371600"/>
          </a:xfrm>
        </p:spPr>
        <p:txBody>
          <a:bodyPr/>
          <a:lstStyle/>
          <a:p>
            <a:r>
              <a:rPr lang="en-GB" sz="3200" dirty="0" smtClean="0"/>
              <a:t>Met Office news </a:t>
            </a:r>
            <a:r>
              <a:rPr lang="en-GB" sz="3200" dirty="0" smtClean="0"/>
              <a:t>“blog” (Web log)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2400" dirty="0" smtClean="0">
                <a:solidFill>
                  <a:schemeClr val="folHlink"/>
                </a:solidFill>
              </a:rPr>
              <a:t>www.metofficenews.wordpress.com</a:t>
            </a:r>
            <a:br>
              <a:rPr lang="en-GB" sz="2400" dirty="0" smtClean="0">
                <a:solidFill>
                  <a:schemeClr val="folHlink"/>
                </a:solidFill>
              </a:rPr>
            </a:br>
            <a:r>
              <a:rPr lang="en-GB" dirty="0" smtClean="0"/>
              <a:t>  </a:t>
            </a:r>
            <a:br>
              <a:rPr lang="en-GB" dirty="0" smtClean="0"/>
            </a:br>
            <a:endParaRPr lang="en-US" dirty="0" smtClean="0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5796136" y="4327942"/>
            <a:ext cx="3003138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chemeClr val="bg2"/>
                </a:solidFill>
              </a:rPr>
              <a:t>What we’re doing on the blog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bg2"/>
                </a:solidFill>
              </a:rPr>
              <a:t>Response to news reports, explanatory ‘what is…’ posts, climate </a:t>
            </a:r>
            <a:r>
              <a:rPr lang="en-GB" sz="2000" dirty="0" smtClean="0">
                <a:solidFill>
                  <a:schemeClr val="bg2"/>
                </a:solidFill>
              </a:rPr>
              <a:t>news, etc. </a:t>
            </a:r>
            <a:endParaRPr lang="en-GB" sz="2000" dirty="0">
              <a:solidFill>
                <a:schemeClr val="bg2"/>
              </a:solidFill>
            </a:endParaRP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44824"/>
            <a:ext cx="3570825" cy="3600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5796136" y="1700808"/>
            <a:ext cx="2951436" cy="23391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chemeClr val="bg2"/>
                </a:solidFill>
              </a:rPr>
              <a:t>What is a blog?</a:t>
            </a:r>
          </a:p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chemeClr val="bg2"/>
                </a:solidFill>
              </a:rPr>
              <a:t>Blogs </a:t>
            </a:r>
            <a:r>
              <a:rPr lang="en-GB" sz="2000" dirty="0">
                <a:solidFill>
                  <a:schemeClr val="bg2"/>
                </a:solidFill>
              </a:rPr>
              <a:t>contain frequently updated ‘posts’, and are often commentary or personal opinion.  The most recent post is always at the top of the page.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Websites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71931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349250"/>
            <a:ext cx="7056784" cy="1371600"/>
          </a:xfrm>
        </p:spPr>
        <p:txBody>
          <a:bodyPr/>
          <a:lstStyle/>
          <a:p>
            <a:r>
              <a:rPr lang="en-GB" dirty="0" smtClean="0"/>
              <a:t>Developing a website?</a:t>
            </a:r>
            <a:br>
              <a:rPr lang="en-GB" dirty="0" smtClean="0"/>
            </a:br>
            <a:r>
              <a:rPr lang="en-GB" dirty="0" smtClean="0"/>
              <a:t>What do we need to consider?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774825"/>
            <a:ext cx="6972300" cy="4525963"/>
          </a:xfrm>
        </p:spPr>
        <p:txBody>
          <a:bodyPr/>
          <a:lstStyle/>
          <a:p>
            <a:r>
              <a:rPr lang="en-GB" dirty="0" smtClean="0"/>
              <a:t>Always keep in mind what </a:t>
            </a:r>
            <a:r>
              <a:rPr lang="en-GB" dirty="0" smtClean="0"/>
              <a:t>information </a:t>
            </a:r>
            <a:r>
              <a:rPr lang="en-GB" dirty="0" smtClean="0"/>
              <a:t>visitors to your site would want/expect </a:t>
            </a:r>
            <a:r>
              <a:rPr lang="en-GB" dirty="0" smtClean="0"/>
              <a:t>to </a:t>
            </a:r>
            <a:r>
              <a:rPr lang="en-GB" dirty="0" smtClean="0"/>
              <a:t>see?</a:t>
            </a:r>
            <a:endParaRPr lang="en-GB" sz="3200" dirty="0" smtClean="0"/>
          </a:p>
          <a:p>
            <a:r>
              <a:rPr lang="en-GB" dirty="0" smtClean="0"/>
              <a:t>What </a:t>
            </a:r>
            <a:r>
              <a:rPr lang="en-GB" dirty="0" smtClean="0"/>
              <a:t>makes a good website?</a:t>
            </a:r>
            <a:endParaRPr lang="en-GB" dirty="0" smtClean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dirty="0" smtClean="0"/>
              <a:t>Key information is easy to find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dirty="0" smtClean="0"/>
              <a:t>Website is easy to navigate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dirty="0" smtClean="0"/>
              <a:t>Makes good use of graphics</a:t>
            </a:r>
          </a:p>
          <a:p>
            <a:r>
              <a:rPr lang="en-GB" dirty="0" smtClean="0"/>
              <a:t>What are some poor features of websites?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dirty="0" smtClean="0"/>
              <a:t>Key information is difficult to find!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dirty="0" smtClean="0"/>
              <a:t>Website is NOT easy to navigate!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dirty="0" smtClean="0"/>
              <a:t>All text – less interesting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dirty="0" smtClean="0"/>
              <a:t>Advertising?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6204" y="349250"/>
            <a:ext cx="6972300" cy="1371600"/>
          </a:xfrm>
        </p:spPr>
        <p:txBody>
          <a:bodyPr/>
          <a:lstStyle/>
          <a:p>
            <a:r>
              <a:rPr lang="en-GB" dirty="0" smtClean="0"/>
              <a:t>Met Office website</a:t>
            </a:r>
            <a:br>
              <a:rPr lang="en-GB" dirty="0" smtClean="0"/>
            </a:br>
            <a:r>
              <a:rPr lang="en-GB" dirty="0" smtClean="0"/>
              <a:t>Homepage</a:t>
            </a:r>
            <a:r>
              <a:rPr lang="en-GB" sz="3200" dirty="0" smtClean="0"/>
              <a:t> (with warnings banner)</a:t>
            </a:r>
            <a:endParaRPr lang="en-GB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5" y="1844824"/>
            <a:ext cx="6709451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7" y="1556793"/>
            <a:ext cx="666473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36204" y="349250"/>
            <a:ext cx="69723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Met Office website</a:t>
            </a:r>
            <a:br>
              <a:rPr kumimoji="0" lang="en-GB" sz="4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</a:br>
            <a:r>
              <a:rPr kumimoji="0" lang="en-GB" sz="4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Homepage</a:t>
            </a:r>
            <a:r>
              <a: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 (with warnings banner)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55733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3728" y="578750"/>
            <a:ext cx="6840760" cy="934656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728" y="1541182"/>
            <a:ext cx="6840760" cy="5316818"/>
          </a:xfrm>
        </p:spPr>
        <p:txBody>
          <a:bodyPr/>
          <a:lstStyle/>
          <a:p>
            <a:pPr lvl="1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i="1" dirty="0" smtClean="0"/>
              <a:t>Discuss how we disseminate our forecasts and warnings.</a:t>
            </a:r>
          </a:p>
          <a:p>
            <a:pPr lvl="1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i="1" dirty="0" smtClean="0"/>
              <a:t>Discuss which methods are most effective in which circumstances?</a:t>
            </a:r>
          </a:p>
          <a:p>
            <a:pPr lvl="1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i="1" dirty="0" smtClean="0"/>
              <a:t>Discuss the advantages and disadvantages of using social media</a:t>
            </a:r>
          </a:p>
          <a:p>
            <a:pPr lvl="1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i="1" dirty="0" smtClean="0"/>
              <a:t>Discuss what we need to consider when developing a website</a:t>
            </a:r>
          </a:p>
        </p:txBody>
      </p:sp>
    </p:spTree>
    <p:extLst>
      <p:ext uri="{BB962C8B-B14F-4D97-AF65-F5344CB8AC3E}">
        <p14:creationId xmlns="" xmlns:p14="http://schemas.microsoft.com/office/powerpoint/2010/main" val="6716862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?id=I"/>
          <p:cNvPicPr>
            <a:picLocks noChangeAspect="1" noChangeArrowheads="1"/>
          </p:cNvPicPr>
          <p:nvPr/>
        </p:nvPicPr>
        <p:blipFill>
          <a:blip r:embed="rId2" cstate="print"/>
          <a:srcRect l="4837" t="14377" r="4837" b="15564"/>
          <a:stretch>
            <a:fillRect/>
          </a:stretch>
        </p:blipFill>
        <p:spPr bwMode="auto">
          <a:xfrm>
            <a:off x="2339752" y="1772816"/>
            <a:ext cx="2068478" cy="144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rank-radio_78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124744"/>
            <a:ext cx="244792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2123728" y="578750"/>
            <a:ext cx="6984776" cy="9346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Methods of Communication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5868144" y="1196752"/>
            <a:ext cx="2119075" cy="2119263"/>
            <a:chOff x="-1463" y="144"/>
            <a:chExt cx="6330" cy="5126"/>
          </a:xfrm>
        </p:grpSpPr>
        <p:grpSp>
          <p:nvGrpSpPr>
            <p:cNvPr id="9" name="Group 11"/>
            <p:cNvGrpSpPr>
              <a:grpSpLocks/>
            </p:cNvGrpSpPr>
            <p:nvPr/>
          </p:nvGrpSpPr>
          <p:grpSpPr bwMode="auto">
            <a:xfrm rot="431407">
              <a:off x="-1463" y="668"/>
              <a:ext cx="3326" cy="4404"/>
              <a:chOff x="839" y="1364"/>
              <a:chExt cx="2688" cy="4228"/>
            </a:xfrm>
          </p:grpSpPr>
          <p:pic>
            <p:nvPicPr>
              <p:cNvPr id="13" name="Picture 1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0504" t="11804" r="12065" b="4008"/>
              <a:stretch>
                <a:fillRect/>
              </a:stretch>
            </p:blipFill>
            <p:spPr bwMode="auto">
              <a:xfrm>
                <a:off x="851" y="1364"/>
                <a:ext cx="2676" cy="2268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pic>
            <p:nvPicPr>
              <p:cNvPr id="14" name="Picture 1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0504" t="11768" r="12065" b="4047"/>
              <a:stretch>
                <a:fillRect/>
              </a:stretch>
            </p:blipFill>
            <p:spPr bwMode="auto">
              <a:xfrm>
                <a:off x="839" y="3324"/>
                <a:ext cx="2676" cy="2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" name="Picture 14"/>
            <p:cNvPicPr>
              <a:picLocks noChangeAspect="1" noChangeArrowheads="1"/>
            </p:cNvPicPr>
            <p:nvPr/>
          </p:nvPicPr>
          <p:blipFill>
            <a:blip r:embed="rId6" cstate="print"/>
            <a:srcRect l="6958" t="7268" r="12714" b="10701"/>
            <a:stretch>
              <a:fillRect/>
            </a:stretch>
          </p:blipFill>
          <p:spPr bwMode="auto">
            <a:xfrm rot="-671002">
              <a:off x="2082" y="144"/>
              <a:ext cx="2646" cy="3811"/>
            </a:xfrm>
            <a:prstGeom prst="rect">
              <a:avLst/>
            </a:prstGeom>
            <a:noFill/>
            <a:ln w="28575" algn="ctr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1" name="Picture 15" descr="00000001"/>
            <p:cNvPicPr>
              <a:picLocks noChangeAspect="1" noChangeArrowheads="1"/>
            </p:cNvPicPr>
            <p:nvPr/>
          </p:nvPicPr>
          <p:blipFill>
            <a:blip r:embed="rId7" cstate="print"/>
            <a:srcRect l="4504" r="2351" b="21423"/>
            <a:stretch>
              <a:fillRect/>
            </a:stretch>
          </p:blipFill>
          <p:spPr bwMode="auto">
            <a:xfrm rot="-399030">
              <a:off x="86" y="2366"/>
              <a:ext cx="2433" cy="290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2" name="Picture 16"/>
            <p:cNvPicPr>
              <a:picLocks noChangeAspect="1" noChangeArrowheads="1"/>
            </p:cNvPicPr>
            <p:nvPr/>
          </p:nvPicPr>
          <p:blipFill>
            <a:blip r:embed="rId8" cstate="print"/>
            <a:srcRect l="20924" t="12128" r="40660" b="37889"/>
            <a:stretch>
              <a:fillRect/>
            </a:stretch>
          </p:blipFill>
          <p:spPr bwMode="auto">
            <a:xfrm rot="382931">
              <a:off x="2236" y="2235"/>
              <a:ext cx="2631" cy="2614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</p:pic>
      </p:grpSp>
      <p:pic>
        <p:nvPicPr>
          <p:cNvPr id="16" name="Picture 12" descr="top-mobile-phone-awards-of-20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4139952" y="2708920"/>
            <a:ext cx="2185987" cy="2185988"/>
          </a:xfrm>
          <a:noFill/>
        </p:spPr>
      </p:pic>
      <p:pic>
        <p:nvPicPr>
          <p:cNvPr id="6" name="Picture 12" descr="email_ico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10" cstate="print"/>
          <a:srcRect/>
          <a:stretch>
            <a:fillRect/>
          </a:stretch>
        </p:blipFill>
        <p:spPr>
          <a:xfrm>
            <a:off x="6228184" y="2492896"/>
            <a:ext cx="2187575" cy="2187575"/>
          </a:xfrm>
          <a:prstGeom prst="rect">
            <a:avLst/>
          </a:prstGeom>
        </p:spPr>
      </p:pic>
      <p:pic>
        <p:nvPicPr>
          <p:cNvPr id="18" name="Picture 6" descr="Facebook-Icon-black-background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52320" y="4221088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44208" y="4997450"/>
            <a:ext cx="2055088" cy="95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siren_tower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39752" y="3501008"/>
            <a:ext cx="24479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New-Twitter-Logo-black-background-185x18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436096" y="4293096"/>
            <a:ext cx="1620837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123728" y="1541182"/>
            <a:ext cx="6984776" cy="4912154"/>
          </a:xfrm>
          <a:prstGeom prst="rect">
            <a:avLst/>
          </a:prstGeom>
        </p:spPr>
        <p:txBody>
          <a:bodyPr/>
          <a:lstStyle/>
          <a:p>
            <a:pPr marL="623888" marR="0" lvl="1" indent="-182563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800" kern="0" dirty="0" smtClean="0">
                <a:solidFill>
                  <a:srgbClr val="000000"/>
                </a:solidFill>
                <a:latin typeface="+mn-lt"/>
              </a:rPr>
              <a:t>Which method(s) are best for getting messages to:</a:t>
            </a:r>
          </a:p>
          <a:p>
            <a:pPr marL="1081088" lvl="2" indent="-1825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kern="0" dirty="0" smtClean="0">
                <a:solidFill>
                  <a:srgbClr val="000000"/>
                </a:solidFill>
                <a:latin typeface="+mn-lt"/>
              </a:rPr>
              <a:t>Disaster Managers?</a:t>
            </a:r>
          </a:p>
          <a:p>
            <a:pPr marL="1081088" lvl="2" indent="-1825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kern="0" dirty="0" smtClean="0">
                <a:solidFill>
                  <a:srgbClr val="000000"/>
                </a:solidFill>
                <a:latin typeface="+mn-lt"/>
              </a:rPr>
              <a:t>The general public?</a:t>
            </a:r>
          </a:p>
          <a:p>
            <a:pPr marL="1081088" lvl="2" indent="-1825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kern="0" dirty="0" smtClean="0">
                <a:solidFill>
                  <a:srgbClr val="000000"/>
                </a:solidFill>
                <a:latin typeface="+mn-lt"/>
              </a:rPr>
              <a:t>Rural communities and/or those without access to modern technology?</a:t>
            </a:r>
          </a:p>
          <a:p>
            <a:pPr marL="623888" lvl="1" indent="-1825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kern="0" baseline="0" dirty="0" smtClean="0">
                <a:solidFill>
                  <a:srgbClr val="000000"/>
                </a:solidFill>
                <a:latin typeface="+mn-lt"/>
                <a:cs typeface="ＭＳ Ｐゴシック" charset="0"/>
              </a:rPr>
              <a:t>Whatever</a:t>
            </a:r>
            <a:r>
              <a:rPr lang="en-GB" sz="2800" kern="0" dirty="0" smtClean="0">
                <a:solidFill>
                  <a:srgbClr val="000000"/>
                </a:solidFill>
                <a:latin typeface="+mn-lt"/>
                <a:cs typeface="ＭＳ Ｐゴシック" charset="0"/>
              </a:rPr>
              <a:t> method is used, our messages must be:</a:t>
            </a:r>
          </a:p>
          <a:p>
            <a:pPr marL="1081088" lvl="2" indent="-1825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Clear, in plain language</a:t>
            </a:r>
          </a:p>
          <a:p>
            <a:pPr marL="1081088" lvl="2" indent="-1825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kern="0" dirty="0" smtClean="0">
                <a:solidFill>
                  <a:srgbClr val="000000"/>
                </a:solidFill>
                <a:latin typeface="+mn-lt"/>
                <a:cs typeface="ＭＳ Ｐゴシック" charset="0"/>
              </a:rPr>
              <a:t>Jargon-free</a:t>
            </a:r>
          </a:p>
          <a:p>
            <a:pPr marL="1081088" lvl="2" indent="-1825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Timely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23728" y="578750"/>
            <a:ext cx="6984776" cy="9346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Methods of Communication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197099" y="349250"/>
            <a:ext cx="6972300" cy="1371600"/>
          </a:xfrm>
        </p:spPr>
        <p:txBody>
          <a:bodyPr/>
          <a:lstStyle/>
          <a:p>
            <a:pPr eaLnBrk="1" hangingPunct="1"/>
            <a:r>
              <a:rPr lang="en-GB" sz="3600" dirty="0" smtClean="0"/>
              <a:t>Communicating our forecasts and warnings - UK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700808"/>
            <a:ext cx="6610672" cy="4751387"/>
          </a:xfrm>
        </p:spPr>
        <p:txBody>
          <a:bodyPr/>
          <a:lstStyle/>
          <a:p>
            <a:pPr eaLnBrk="1" hangingPunct="1"/>
            <a:r>
              <a:rPr lang="en-GB" sz="2000" dirty="0" smtClean="0"/>
              <a:t>Met </a:t>
            </a:r>
            <a:r>
              <a:rPr lang="en-GB" sz="2000" dirty="0" smtClean="0"/>
              <a:t>Office website</a:t>
            </a:r>
          </a:p>
          <a:p>
            <a:pPr eaLnBrk="1" hangingPunct="1"/>
            <a:r>
              <a:rPr lang="en-GB" sz="2000" dirty="0" smtClean="0"/>
              <a:t>Text and email </a:t>
            </a:r>
            <a:r>
              <a:rPr lang="en-GB" sz="2000" dirty="0" smtClean="0"/>
              <a:t>alerts (especially to disaster managers)</a:t>
            </a:r>
            <a:endParaRPr lang="en-GB" sz="2000" dirty="0" smtClean="0"/>
          </a:p>
          <a:p>
            <a:pPr eaLnBrk="1" hangingPunct="1"/>
            <a:r>
              <a:rPr lang="en-GB" sz="2000" dirty="0" smtClean="0"/>
              <a:t>TV </a:t>
            </a:r>
            <a:r>
              <a:rPr lang="en-GB" sz="2000" dirty="0" smtClean="0"/>
              <a:t>and </a:t>
            </a:r>
            <a:r>
              <a:rPr lang="en-GB" sz="2000" dirty="0" smtClean="0"/>
              <a:t>radio (national &amp; local)</a:t>
            </a:r>
            <a:endParaRPr lang="en-GB" sz="2000" dirty="0" smtClean="0"/>
          </a:p>
          <a:p>
            <a:r>
              <a:rPr lang="en-GB" sz="2000" dirty="0" smtClean="0"/>
              <a:t>Mobile Phone / </a:t>
            </a:r>
            <a:r>
              <a:rPr lang="en-GB" sz="2000" dirty="0" smtClean="0"/>
              <a:t>App</a:t>
            </a:r>
            <a:endParaRPr lang="en-GB" sz="2000" dirty="0" smtClean="0"/>
          </a:p>
          <a:p>
            <a:pPr eaLnBrk="1" hangingPunct="1"/>
            <a:r>
              <a:rPr lang="en-GB" sz="2000" dirty="0" smtClean="0"/>
              <a:t>Social Media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800" dirty="0" smtClean="0"/>
              <a:t>You </a:t>
            </a:r>
            <a:r>
              <a:rPr lang="en-GB" sz="1800" dirty="0" smtClean="0"/>
              <a:t>Tube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800" dirty="0" smtClean="0"/>
              <a:t>Twitter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800" dirty="0" smtClean="0"/>
              <a:t>Facebook</a:t>
            </a:r>
          </a:p>
          <a:p>
            <a:pPr eaLnBrk="1" hangingPunct="1"/>
            <a:r>
              <a:rPr lang="en-GB" sz="2000" dirty="0" smtClean="0"/>
              <a:t>Blog</a:t>
            </a:r>
          </a:p>
          <a:p>
            <a:pPr eaLnBrk="1" hangingPunct="1"/>
            <a:r>
              <a:rPr lang="en-GB" sz="2000" dirty="0" smtClean="0"/>
              <a:t>Third-party on-line methods (websites &amp; apps)</a:t>
            </a:r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Social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71931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2064196" y="349250"/>
            <a:ext cx="6972300" cy="1371600"/>
          </a:xfrm>
        </p:spPr>
        <p:txBody>
          <a:bodyPr/>
          <a:lstStyle/>
          <a:p>
            <a:r>
              <a:rPr lang="en-GB" dirty="0" smtClean="0">
                <a:solidFill>
                  <a:schemeClr val="bg2"/>
                </a:solidFill>
              </a:rPr>
              <a:t>Facebook  </a:t>
            </a:r>
            <a:br>
              <a:rPr lang="en-GB" dirty="0" smtClean="0">
                <a:solidFill>
                  <a:schemeClr val="bg2"/>
                </a:solidFill>
              </a:rPr>
            </a:br>
            <a:r>
              <a:rPr lang="en-GB" sz="2400" dirty="0" smtClean="0">
                <a:solidFill>
                  <a:schemeClr val="bg2"/>
                </a:solidFill>
              </a:rPr>
              <a:t>www.facebook.com/metoffice</a:t>
            </a:r>
            <a:br>
              <a:rPr lang="en-GB" sz="2400" dirty="0" smtClean="0">
                <a:solidFill>
                  <a:schemeClr val="bg2"/>
                </a:solidFill>
              </a:rPr>
            </a:br>
            <a:endParaRPr lang="en-US" sz="2400" dirty="0" smtClean="0">
              <a:solidFill>
                <a:schemeClr val="bg2"/>
              </a:solidFill>
            </a:endParaRPr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631"/>
          <a:stretch>
            <a:fillRect/>
          </a:stretch>
        </p:blipFill>
        <p:spPr>
          <a:xfrm>
            <a:off x="2123728" y="1700808"/>
            <a:ext cx="4328367" cy="2520280"/>
          </a:xfrm>
        </p:spPr>
      </p:pic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2195736" y="5589240"/>
            <a:ext cx="6552728" cy="722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chemeClr val="bg2"/>
                </a:solidFill>
              </a:rPr>
              <a:t>Facebook statistics</a:t>
            </a:r>
          </a:p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bg2"/>
                </a:solidFill>
              </a:rPr>
              <a:t>Met Office has </a:t>
            </a:r>
            <a:r>
              <a:rPr lang="en-GB" sz="1800" dirty="0" smtClean="0">
                <a:solidFill>
                  <a:schemeClr val="bg2"/>
                </a:solidFill>
              </a:rPr>
              <a:t>over 48,000 ‘likes’</a:t>
            </a:r>
            <a:endParaRPr lang="en-GB" sz="1800" b="1" dirty="0">
              <a:solidFill>
                <a:schemeClr val="bg2"/>
              </a:solidFill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6516216" y="1700808"/>
            <a:ext cx="2448272" cy="21929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chemeClr val="bg2"/>
                </a:solidFill>
              </a:rPr>
              <a:t>What is Facebook?</a:t>
            </a:r>
          </a:p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bg2"/>
                </a:solidFill>
              </a:rPr>
              <a:t>Facebook is a online social network where members can become a fan of a brand or organisation and receive its updates.</a:t>
            </a:r>
            <a:r>
              <a:rPr lang="en-GB" sz="2000" dirty="0">
                <a:solidFill>
                  <a:schemeClr val="bg2"/>
                </a:solidFill>
              </a:rPr>
              <a:t> </a:t>
            </a:r>
          </a:p>
        </p:txBody>
      </p:sp>
      <p:pic>
        <p:nvPicPr>
          <p:cNvPr id="39942" name="Picture 6" descr="Facebook-Icon-black-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188913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2195736" y="4365104"/>
            <a:ext cx="6624662" cy="11987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chemeClr val="bg2"/>
                </a:solidFill>
              </a:rPr>
              <a:t>What we’re doing on Facebook</a:t>
            </a:r>
          </a:p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bg2"/>
                </a:solidFill>
              </a:rPr>
              <a:t>Fans can get updates on weather conditions and information on weather phenomena, ask questions, view severe weather warnings and share pictures. </a:t>
            </a:r>
            <a:endParaRPr lang="en-GB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xfrm>
            <a:off x="2064196" y="349250"/>
            <a:ext cx="6972300" cy="1371600"/>
          </a:xfrm>
        </p:spPr>
        <p:txBody>
          <a:bodyPr/>
          <a:lstStyle/>
          <a:p>
            <a:r>
              <a:rPr lang="en-GB" sz="3200" dirty="0" smtClean="0"/>
              <a:t>Twitter</a:t>
            </a:r>
            <a:br>
              <a:rPr lang="en-GB" sz="3200" dirty="0" smtClean="0"/>
            </a:br>
            <a:r>
              <a:rPr lang="en-GB" sz="2400" dirty="0" smtClean="0">
                <a:solidFill>
                  <a:schemeClr val="bg1"/>
                </a:solidFill>
              </a:rPr>
              <a:t>www.twitter.com/metoffice</a:t>
            </a:r>
            <a:br>
              <a:rPr lang="en-GB" sz="2400" dirty="0" smtClean="0">
                <a:solidFill>
                  <a:schemeClr val="bg1"/>
                </a:solidFill>
              </a:rPr>
            </a:b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2195736" y="6021288"/>
            <a:ext cx="6552728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chemeClr val="bg2"/>
                </a:solidFill>
              </a:rPr>
              <a:t>Twitter statistics - </a:t>
            </a:r>
            <a:r>
              <a:rPr lang="en-GB" sz="1800" dirty="0">
                <a:solidFill>
                  <a:schemeClr val="bg2"/>
                </a:solidFill>
              </a:rPr>
              <a:t>Met Office has </a:t>
            </a:r>
            <a:r>
              <a:rPr lang="en-GB" sz="1800" dirty="0" smtClean="0">
                <a:solidFill>
                  <a:schemeClr val="bg2"/>
                </a:solidFill>
              </a:rPr>
              <a:t>over 200,000 </a:t>
            </a:r>
            <a:r>
              <a:rPr lang="en-GB" sz="1800" b="1" dirty="0" smtClean="0">
                <a:solidFill>
                  <a:schemeClr val="bg2"/>
                </a:solidFill>
              </a:rPr>
              <a:t>followers</a:t>
            </a:r>
            <a:endParaRPr lang="en-GB" sz="1800" b="1" dirty="0">
              <a:solidFill>
                <a:schemeClr val="bg2"/>
              </a:solidFill>
            </a:endParaRP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/>
          <a:srcRect l="14073" r="14960"/>
          <a:stretch>
            <a:fillRect/>
          </a:stretch>
        </p:blipFill>
        <p:spPr bwMode="auto">
          <a:xfrm>
            <a:off x="2051720" y="1700808"/>
            <a:ext cx="4252262" cy="36724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6372200" y="1772816"/>
            <a:ext cx="2664296" cy="39687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chemeClr val="bg2"/>
                </a:solidFill>
              </a:rPr>
              <a:t>What is Twitter?</a:t>
            </a:r>
          </a:p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bg2"/>
                </a:solidFill>
              </a:rPr>
              <a:t>Twitter is a micro-blogging platform where users share updates with their followers in under 140 </a:t>
            </a:r>
            <a:r>
              <a:rPr lang="en-GB" sz="1800" dirty="0" smtClean="0">
                <a:solidFill>
                  <a:schemeClr val="bg2"/>
                </a:solidFill>
              </a:rPr>
              <a:t>characters</a:t>
            </a:r>
          </a:p>
          <a:p>
            <a:pPr>
              <a:spcBef>
                <a:spcPct val="50000"/>
              </a:spcBef>
            </a:pPr>
            <a:endParaRPr lang="en-GB" sz="1800" dirty="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</a:pPr>
            <a:r>
              <a:rPr lang="en-GB" sz="1800" b="1" dirty="0">
                <a:solidFill>
                  <a:schemeClr val="bg2"/>
                </a:solidFill>
              </a:rPr>
              <a:t>What the Met Office do on Twitter</a:t>
            </a:r>
          </a:p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bg2"/>
                </a:solidFill>
              </a:rPr>
              <a:t>24/7 customer service response. Severe weather alerts, news stories, press releases, events. </a:t>
            </a:r>
          </a:p>
        </p:txBody>
      </p:sp>
      <p:pic>
        <p:nvPicPr>
          <p:cNvPr id="7" name="Picture 6" descr="New-Twitter-Logo-black-background-185x18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3163" y="0"/>
            <a:ext cx="1620837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196" y="349250"/>
            <a:ext cx="6972300" cy="1371600"/>
          </a:xfrm>
        </p:spPr>
        <p:txBody>
          <a:bodyPr/>
          <a:lstStyle/>
          <a:p>
            <a:r>
              <a:rPr lang="en-GB" dirty="0" smtClean="0"/>
              <a:t>Social Media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64196" y="1774825"/>
            <a:ext cx="6961956" cy="4525963"/>
          </a:xfrm>
        </p:spPr>
        <p:txBody>
          <a:bodyPr/>
          <a:lstStyle/>
          <a:p>
            <a:r>
              <a:rPr lang="en-GB" sz="3200" dirty="0" smtClean="0"/>
              <a:t>What are the advantages of social media?</a:t>
            </a:r>
          </a:p>
          <a:p>
            <a:endParaRPr lang="en-GB" sz="3200" dirty="0" smtClean="0"/>
          </a:p>
          <a:p>
            <a:r>
              <a:rPr lang="en-GB" sz="3200" dirty="0" smtClean="0"/>
              <a:t>What problems might there be with social media?</a:t>
            </a:r>
            <a:endParaRPr lang="en-GB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36204" y="419249"/>
            <a:ext cx="69723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36204" y="1844824"/>
            <a:ext cx="3409950" cy="4525963"/>
          </a:xfrm>
          <a:prstGeom prst="rect">
            <a:avLst/>
          </a:prstGeom>
        </p:spPr>
        <p:txBody>
          <a:bodyPr/>
          <a:lstStyle/>
          <a:p>
            <a:pPr marL="261938" marR="0" lvl="0" indent="-261938" algn="l" defTabSz="914400" rtl="0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Tx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8" name="Picture 6" descr="Facebook-Icon-black-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32656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New-Twitter-Logo-black-background-185x1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3163" y="0"/>
            <a:ext cx="1620837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_standard_template_14_0085">
  <a:themeElements>
    <a:clrScheme name="Corporate pallette">
      <a:dk1>
        <a:srgbClr val="000000"/>
      </a:dk1>
      <a:lt1>
        <a:srgbClr val="FFFFFF"/>
      </a:lt1>
      <a:dk2>
        <a:srgbClr val="9CA299"/>
      </a:dk2>
      <a:lt2>
        <a:srgbClr val="00ADD0"/>
      </a:lt2>
      <a:accent1>
        <a:srgbClr val="8F8DCB"/>
      </a:accent1>
      <a:accent2>
        <a:srgbClr val="878800"/>
      </a:accent2>
      <a:accent3>
        <a:srgbClr val="031F73"/>
      </a:accent3>
      <a:accent4>
        <a:srgbClr val="9CA299"/>
      </a:accent4>
      <a:accent5>
        <a:srgbClr val="CCFF33"/>
      </a:accent5>
      <a:accent6>
        <a:srgbClr val="D7A900"/>
      </a:accent6>
      <a:hlink>
        <a:srgbClr val="9CA299"/>
      </a:hlink>
      <a:folHlink>
        <a:srgbClr val="ED2939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B9DB0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MO_standard_template_14_0085</Template>
  <TotalTime>470</TotalTime>
  <Words>776</Words>
  <Application>Microsoft Office PowerPoint</Application>
  <PresentationFormat>On-screen Show (4:3)</PresentationFormat>
  <Paragraphs>106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MO_standard_template_14_0085</vt:lpstr>
      <vt:lpstr>Dissemination of Warnings and Forecasts</vt:lpstr>
      <vt:lpstr>Outline</vt:lpstr>
      <vt:lpstr>Slide 3</vt:lpstr>
      <vt:lpstr>Slide 4</vt:lpstr>
      <vt:lpstr>Communicating our forecasts and warnings - UK</vt:lpstr>
      <vt:lpstr>Social Media</vt:lpstr>
      <vt:lpstr>Facebook   www.facebook.com/metoffice </vt:lpstr>
      <vt:lpstr>Twitter www.twitter.com/metoffice </vt:lpstr>
      <vt:lpstr>Social Media</vt:lpstr>
      <vt:lpstr>Social Media</vt:lpstr>
      <vt:lpstr>Social Media</vt:lpstr>
      <vt:lpstr>Slide 12</vt:lpstr>
      <vt:lpstr>Met Office news “blog” (Web log) www.metofficenews.wordpress.com    </vt:lpstr>
      <vt:lpstr>Websites</vt:lpstr>
      <vt:lpstr>Developing a website? What do we need to consider?</vt:lpstr>
      <vt:lpstr>Met Office website Homepage (with warnings banner)</vt:lpstr>
      <vt:lpstr>Slide 17</vt:lpstr>
      <vt:lpstr>Questions?</vt:lpstr>
    </vt:vector>
  </TitlesOfParts>
  <Company>Met 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Dissemination of Warnings and Forecasts</dc:title>
  <dc:creator>Graeme Forrester</dc:creator>
  <dc:description>submitted 26.7.2005     CHG015666 refers</dc:description>
  <cp:lastModifiedBy>Graeme Forrester</cp:lastModifiedBy>
  <cp:revision>47</cp:revision>
  <cp:lastPrinted>2004-10-15T09:34:20Z</cp:lastPrinted>
  <dcterms:created xsi:type="dcterms:W3CDTF">2015-11-11T22:20:04Z</dcterms:created>
  <dcterms:modified xsi:type="dcterms:W3CDTF">2015-11-19T18:39:57Z</dcterms:modified>
</cp:coreProperties>
</file>